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2" r:id="rId8"/>
    <p:sldId id="263" r:id="rId9"/>
    <p:sldId id="265" r:id="rId10"/>
    <p:sldId id="266" r:id="rId11"/>
    <p:sldId id="264" r:id="rId12"/>
    <p:sldId id="267" r:id="rId13"/>
    <p:sldId id="268" r:id="rId14"/>
    <p:sldId id="269" r:id="rId15"/>
    <p:sldId id="270" r:id="rId16"/>
    <p:sldId id="271" r:id="rId17"/>
    <p:sldId id="272" r:id="rId18"/>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jpeg>
</file>

<file path=ppt/media/image12.gif>
</file>

<file path=ppt/media/image13.jpeg>
</file>

<file path=ppt/media/image14.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8/22/2022</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‹Nº›</a:t>
            </a:fld>
            <a:endParaRPr lang="en-US"/>
          </a:p>
        </p:txBody>
      </p:sp>
    </p:spTree>
    <p:extLst>
      <p:ext uri="{BB962C8B-B14F-4D97-AF65-F5344CB8AC3E}">
        <p14:creationId xmlns:p14="http://schemas.microsoft.com/office/powerpoint/2010/main" val="2208373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1974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8972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6201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551594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9952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2662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5611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3276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1106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8/22/2022</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‹Nº›</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3941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8/22/2022</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‹Nº›</a:t>
            </a:fld>
            <a:endParaRPr lang="en-US"/>
          </a:p>
        </p:txBody>
      </p:sp>
    </p:spTree>
    <p:extLst>
      <p:ext uri="{BB962C8B-B14F-4D97-AF65-F5344CB8AC3E}">
        <p14:creationId xmlns:p14="http://schemas.microsoft.com/office/powerpoint/2010/main" val="1622212766"/>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FA659C2-FABD-24F1-EBBC-33C2D28C5077}"/>
              </a:ext>
            </a:extLst>
          </p:cNvPr>
          <p:cNvPicPr>
            <a:picLocks noChangeAspect="1"/>
          </p:cNvPicPr>
          <p:nvPr/>
        </p:nvPicPr>
        <p:blipFill rotWithShape="1">
          <a:blip r:embed="rId2"/>
          <a:srcRect t="28897" r="-1" b="13396"/>
          <a:stretch/>
        </p:blipFill>
        <p:spPr>
          <a:xfrm>
            <a:off x="20" y="10"/>
            <a:ext cx="12188932" cy="6857990"/>
          </a:xfrm>
          <a:prstGeom prst="rect">
            <a:avLst/>
          </a:prstGeom>
        </p:spPr>
      </p:pic>
      <p:sp>
        <p:nvSpPr>
          <p:cNvPr id="11" name="Rectangle">
            <a:extLst>
              <a:ext uri="{FF2B5EF4-FFF2-40B4-BE49-F238E27FC236}">
                <a16:creationId xmlns:a16="http://schemas.microsoft.com/office/drawing/2014/main" id="{9F0EA5A9-0D12-3644-BBEC-6D9D192EB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3" name="Rectangle 12">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0282" y="1375495"/>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Rectangle 14">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0281" y="0"/>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ítulo 1">
            <a:extLst>
              <a:ext uri="{FF2B5EF4-FFF2-40B4-BE49-F238E27FC236}">
                <a16:creationId xmlns:a16="http://schemas.microsoft.com/office/drawing/2014/main" id="{0A234D88-7DD9-2203-9CCA-A46CE8885A6D}"/>
              </a:ext>
            </a:extLst>
          </p:cNvPr>
          <p:cNvSpPr>
            <a:spLocks noGrp="1"/>
          </p:cNvSpPr>
          <p:nvPr>
            <p:ph type="ctrTitle"/>
          </p:nvPr>
        </p:nvSpPr>
        <p:spPr>
          <a:xfrm>
            <a:off x="565151" y="1247140"/>
            <a:ext cx="3609982" cy="3450844"/>
          </a:xfrm>
        </p:spPr>
        <p:txBody>
          <a:bodyPr>
            <a:normAutofit/>
          </a:bodyPr>
          <a:lstStyle/>
          <a:p>
            <a:r>
              <a:rPr lang="es-CL" sz="3700" dirty="0"/>
              <a:t>Virtualización</a:t>
            </a:r>
          </a:p>
        </p:txBody>
      </p:sp>
      <p:sp>
        <p:nvSpPr>
          <p:cNvPr id="3" name="Subtítulo 2">
            <a:extLst>
              <a:ext uri="{FF2B5EF4-FFF2-40B4-BE49-F238E27FC236}">
                <a16:creationId xmlns:a16="http://schemas.microsoft.com/office/drawing/2014/main" id="{D49C7BD6-5D6E-7992-1317-DE38B17BE133}"/>
              </a:ext>
            </a:extLst>
          </p:cNvPr>
          <p:cNvSpPr>
            <a:spLocks noGrp="1"/>
          </p:cNvSpPr>
          <p:nvPr>
            <p:ph type="subTitle" idx="1"/>
          </p:nvPr>
        </p:nvSpPr>
        <p:spPr>
          <a:xfrm>
            <a:off x="565151" y="4818126"/>
            <a:ext cx="3609982" cy="1268984"/>
          </a:xfrm>
        </p:spPr>
        <p:txBody>
          <a:bodyPr>
            <a:normAutofit/>
          </a:bodyPr>
          <a:lstStyle/>
          <a:p>
            <a:endParaRPr lang="es-CL"/>
          </a:p>
        </p:txBody>
      </p:sp>
    </p:spTree>
    <p:extLst>
      <p:ext uri="{BB962C8B-B14F-4D97-AF65-F5344CB8AC3E}">
        <p14:creationId xmlns:p14="http://schemas.microsoft.com/office/powerpoint/2010/main" val="12484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lustración de cubo dorado y azul abstracto en 3D">
            <a:extLst>
              <a:ext uri="{FF2B5EF4-FFF2-40B4-BE49-F238E27FC236}">
                <a16:creationId xmlns:a16="http://schemas.microsoft.com/office/drawing/2014/main" id="{5221C465-3A30-3A4A-5B6B-6E078297D55C}"/>
              </a:ext>
            </a:extLst>
          </p:cNvPr>
          <p:cNvPicPr>
            <a:picLocks noChangeAspect="1"/>
          </p:cNvPicPr>
          <p:nvPr/>
        </p:nvPicPr>
        <p:blipFill rotWithShape="1">
          <a:blip r:embed="rId2"/>
          <a:srcRect l="23309" r="40179"/>
          <a:stretch/>
        </p:blipFill>
        <p:spPr>
          <a:xfrm>
            <a:off x="8018632" y="10"/>
            <a:ext cx="4173368"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3004E68-96E8-CA48-FE75-1E480A0F9785}"/>
              </a:ext>
            </a:extLst>
          </p:cNvPr>
          <p:cNvSpPr>
            <a:spLocks noGrp="1"/>
          </p:cNvSpPr>
          <p:nvPr>
            <p:ph type="title"/>
          </p:nvPr>
        </p:nvSpPr>
        <p:spPr>
          <a:xfrm>
            <a:off x="565151" y="455362"/>
            <a:ext cx="6881728" cy="1550419"/>
          </a:xfrm>
        </p:spPr>
        <p:txBody>
          <a:bodyPr>
            <a:normAutofit/>
          </a:bodyPr>
          <a:lstStyle/>
          <a:p>
            <a:r>
              <a:rPr lang="es-CL" dirty="0"/>
              <a:t>Virtualización de sistemas operativos</a:t>
            </a:r>
          </a:p>
        </p:txBody>
      </p:sp>
      <p:sp>
        <p:nvSpPr>
          <p:cNvPr id="3" name="Marcador de contenido 2">
            <a:extLst>
              <a:ext uri="{FF2B5EF4-FFF2-40B4-BE49-F238E27FC236}">
                <a16:creationId xmlns:a16="http://schemas.microsoft.com/office/drawing/2014/main" id="{E81A18B9-F30B-FF96-D893-74AE2B6A57F2}"/>
              </a:ext>
            </a:extLst>
          </p:cNvPr>
          <p:cNvSpPr>
            <a:spLocks noGrp="1"/>
          </p:cNvSpPr>
          <p:nvPr>
            <p:ph idx="1"/>
          </p:nvPr>
        </p:nvSpPr>
        <p:spPr>
          <a:xfrm>
            <a:off x="565151" y="2160016"/>
            <a:ext cx="6881728" cy="3926152"/>
          </a:xfrm>
        </p:spPr>
        <p:txBody>
          <a:bodyPr>
            <a:normAutofit fontScale="85000" lnSpcReduction="20000"/>
          </a:bodyPr>
          <a:lstStyle/>
          <a:p>
            <a:r>
              <a:rPr lang="es-ES" dirty="0"/>
              <a:t>Los sistemas operativos se virtualizan en el </a:t>
            </a:r>
            <a:r>
              <a:rPr lang="es-ES" dirty="0" err="1"/>
              <a:t>kernel</a:t>
            </a:r>
            <a:r>
              <a:rPr lang="es-ES" dirty="0"/>
              <a:t>, es decir, en sus administradores centrales de tareas. Es una forma útil de ejecutar los entornos de Linux y Windows de manera paralela. Las empresas también pueden insertar sistemas operativos virtuales en las computadoras, lo cual:</a:t>
            </a:r>
          </a:p>
          <a:p>
            <a:endParaRPr lang="es-ES" dirty="0"/>
          </a:p>
          <a:p>
            <a:pPr lvl="1"/>
            <a:r>
              <a:rPr lang="es-ES" dirty="0"/>
              <a:t>Reduce los grandes gastos en sistemas de hardware, ya que las computadoras no requieren funciones tan inmediatas.</a:t>
            </a:r>
          </a:p>
          <a:p>
            <a:pPr lvl="1"/>
            <a:r>
              <a:rPr lang="es-ES" dirty="0"/>
              <a:t>Aumenta la seguridad porque todas las instancias virtuales se pueden supervisar y aislar.</a:t>
            </a:r>
          </a:p>
          <a:p>
            <a:pPr lvl="1"/>
            <a:r>
              <a:rPr lang="es-ES" dirty="0"/>
              <a:t>Limita el tiempo que se destina a los servicios de TI, como las actualizaciones de software.</a:t>
            </a:r>
            <a:endParaRPr lang="es-CL" dirty="0"/>
          </a:p>
        </p:txBody>
      </p:sp>
    </p:spTree>
    <p:extLst>
      <p:ext uri="{BB962C8B-B14F-4D97-AF65-F5344CB8AC3E}">
        <p14:creationId xmlns:p14="http://schemas.microsoft.com/office/powerpoint/2010/main" val="2981454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áquina en un laboratorio">
            <a:extLst>
              <a:ext uri="{FF2B5EF4-FFF2-40B4-BE49-F238E27FC236}">
                <a16:creationId xmlns:a16="http://schemas.microsoft.com/office/drawing/2014/main" id="{563FB14F-16A8-A810-FE22-0ED6C31AB2A5}"/>
              </a:ext>
            </a:extLst>
          </p:cNvPr>
          <p:cNvPicPr>
            <a:picLocks noChangeAspect="1"/>
          </p:cNvPicPr>
          <p:nvPr/>
        </p:nvPicPr>
        <p:blipFill rotWithShape="1">
          <a:blip r:embed="rId2"/>
          <a:srcRect l="33460" r="25920" b="-1"/>
          <a:stretch/>
        </p:blipFill>
        <p:spPr>
          <a:xfrm>
            <a:off x="8018632" y="10"/>
            <a:ext cx="4173368"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863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3FAB214-BF91-B2E3-B25D-3B2A04F30773}"/>
              </a:ext>
            </a:extLst>
          </p:cNvPr>
          <p:cNvSpPr>
            <a:spLocks noGrp="1"/>
          </p:cNvSpPr>
          <p:nvPr>
            <p:ph type="title"/>
          </p:nvPr>
        </p:nvSpPr>
        <p:spPr>
          <a:xfrm>
            <a:off x="565151" y="455362"/>
            <a:ext cx="6881728" cy="1550419"/>
          </a:xfrm>
        </p:spPr>
        <p:txBody>
          <a:bodyPr>
            <a:normAutofit/>
          </a:bodyPr>
          <a:lstStyle/>
          <a:p>
            <a:r>
              <a:rPr lang="es-CL" dirty="0"/>
              <a:t>Actividad</a:t>
            </a:r>
          </a:p>
        </p:txBody>
      </p:sp>
      <p:sp>
        <p:nvSpPr>
          <p:cNvPr id="3" name="Marcador de contenido 2">
            <a:extLst>
              <a:ext uri="{FF2B5EF4-FFF2-40B4-BE49-F238E27FC236}">
                <a16:creationId xmlns:a16="http://schemas.microsoft.com/office/drawing/2014/main" id="{E69ECC3D-B174-E814-591D-6C92CE452981}"/>
              </a:ext>
            </a:extLst>
          </p:cNvPr>
          <p:cNvSpPr>
            <a:spLocks noGrp="1"/>
          </p:cNvSpPr>
          <p:nvPr>
            <p:ph idx="1"/>
          </p:nvPr>
        </p:nvSpPr>
        <p:spPr>
          <a:xfrm>
            <a:off x="565151" y="2160016"/>
            <a:ext cx="6881728" cy="3926152"/>
          </a:xfrm>
        </p:spPr>
        <p:txBody>
          <a:bodyPr>
            <a:normAutofit/>
          </a:bodyPr>
          <a:lstStyle/>
          <a:p>
            <a:r>
              <a:rPr lang="es-CL" dirty="0"/>
              <a:t>De acuerdo a lo expuesto ¿Qué características debe poseer una maquina virtual?</a:t>
            </a:r>
          </a:p>
          <a:p>
            <a:r>
              <a:rPr lang="es-CL" dirty="0"/>
              <a:t>De ejemplo de máquinas virtuales y su utilización</a:t>
            </a:r>
          </a:p>
          <a:p>
            <a:r>
              <a:rPr lang="es-CL" dirty="0"/>
              <a:t>¿Cuál es la ventaja y desventajas de la utilización de maquinas virtuales?</a:t>
            </a:r>
          </a:p>
        </p:txBody>
      </p:sp>
    </p:spTree>
    <p:extLst>
      <p:ext uri="{BB962C8B-B14F-4D97-AF65-F5344CB8AC3E}">
        <p14:creationId xmlns:p14="http://schemas.microsoft.com/office/powerpoint/2010/main" val="52560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ídeo 5">
            <a:extLst>
              <a:ext uri="{FF2B5EF4-FFF2-40B4-BE49-F238E27FC236}">
                <a16:creationId xmlns:a16="http://schemas.microsoft.com/office/drawing/2014/main" id="{A071F1D8-E4DD-9C41-2D62-D008B6B34D0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60"/>
          <a:stretch/>
        </p:blipFill>
        <p:spPr>
          <a:xfrm>
            <a:off x="3048" y="-190490"/>
            <a:ext cx="12188952" cy="6857990"/>
          </a:xfrm>
          <a:prstGeom prst="rect">
            <a:avLst/>
          </a:prstGeom>
        </p:spPr>
      </p:pic>
      <p:sp>
        <p:nvSpPr>
          <p:cNvPr id="12" name="Rectangle">
            <a:extLst>
              <a:ext uri="{FF2B5EF4-FFF2-40B4-BE49-F238E27FC236}">
                <a16:creationId xmlns:a16="http://schemas.microsoft.com/office/drawing/2014/main" id="{44037D61-FFBD-0342-90C5-D1AD7C899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565152"/>
            <a:ext cx="12188949" cy="219075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4" name="Rectangle 13">
            <a:extLst>
              <a:ext uri="{FF2B5EF4-FFF2-40B4-BE49-F238E27FC236}">
                <a16:creationId xmlns:a16="http://schemas.microsoft.com/office/drawing/2014/main" id="{D5B0F748-7FA7-4DDF-89A3-7F1D8EE1F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903E872-C07A-4030-B584-D321D40CA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7628D8A-AF39-9E22-27F6-3705E1CBFB2C}"/>
              </a:ext>
            </a:extLst>
          </p:cNvPr>
          <p:cNvSpPr>
            <a:spLocks noGrp="1"/>
          </p:cNvSpPr>
          <p:nvPr>
            <p:ph type="ctrTitle"/>
          </p:nvPr>
        </p:nvSpPr>
        <p:spPr>
          <a:xfrm>
            <a:off x="1659749" y="757451"/>
            <a:ext cx="9626949" cy="1134452"/>
          </a:xfrm>
        </p:spPr>
        <p:txBody>
          <a:bodyPr anchor="ctr">
            <a:normAutofit/>
          </a:bodyPr>
          <a:lstStyle/>
          <a:p>
            <a:pPr>
              <a:lnSpc>
                <a:spcPct val="90000"/>
              </a:lnSpc>
            </a:pPr>
            <a:r>
              <a:rPr lang="es-CL" sz="5100" dirty="0"/>
              <a:t>JVM, DVM y Android </a:t>
            </a:r>
            <a:r>
              <a:rPr lang="es-CL" sz="5100" dirty="0" err="1"/>
              <a:t>Runtime</a:t>
            </a:r>
            <a:endParaRPr lang="es-CL" sz="5100" dirty="0"/>
          </a:p>
        </p:txBody>
      </p:sp>
      <p:sp>
        <p:nvSpPr>
          <p:cNvPr id="4" name="Subtítulo 3">
            <a:extLst>
              <a:ext uri="{FF2B5EF4-FFF2-40B4-BE49-F238E27FC236}">
                <a16:creationId xmlns:a16="http://schemas.microsoft.com/office/drawing/2014/main" id="{92FB4F56-9642-E965-84F9-DE8EB797CA15}"/>
              </a:ext>
            </a:extLst>
          </p:cNvPr>
          <p:cNvSpPr>
            <a:spLocks noGrp="1"/>
          </p:cNvSpPr>
          <p:nvPr>
            <p:ph type="subTitle" idx="1"/>
          </p:nvPr>
        </p:nvSpPr>
        <p:spPr>
          <a:xfrm>
            <a:off x="1659749" y="1904091"/>
            <a:ext cx="9626949" cy="613921"/>
          </a:xfrm>
        </p:spPr>
        <p:txBody>
          <a:bodyPr>
            <a:normAutofit/>
          </a:bodyPr>
          <a:lstStyle/>
          <a:p>
            <a:r>
              <a:rPr lang="es-CL" dirty="0"/>
              <a:t> </a:t>
            </a:r>
          </a:p>
        </p:txBody>
      </p:sp>
    </p:spTree>
    <p:extLst>
      <p:ext uri="{BB962C8B-B14F-4D97-AF65-F5344CB8AC3E}">
        <p14:creationId xmlns:p14="http://schemas.microsoft.com/office/powerpoint/2010/main" val="363939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Robot operating a machine">
            <a:extLst>
              <a:ext uri="{FF2B5EF4-FFF2-40B4-BE49-F238E27FC236}">
                <a16:creationId xmlns:a16="http://schemas.microsoft.com/office/drawing/2014/main" id="{526D4BCB-01C0-D777-C274-3ED177AC47FD}"/>
              </a:ext>
            </a:extLst>
          </p:cNvPr>
          <p:cNvPicPr>
            <a:picLocks noChangeAspect="1"/>
          </p:cNvPicPr>
          <p:nvPr/>
        </p:nvPicPr>
        <p:blipFill rotWithShape="1">
          <a:blip r:embed="rId2"/>
          <a:srcRect t="3674" r="-1" b="23017"/>
          <a:stretch/>
        </p:blipFill>
        <p:spPr>
          <a:xfrm>
            <a:off x="3048" y="10"/>
            <a:ext cx="12188952" cy="6857990"/>
          </a:xfrm>
          <a:prstGeom prst="rect">
            <a:avLst/>
          </a:prstGeom>
        </p:spPr>
      </p:pic>
      <p:sp>
        <p:nvSpPr>
          <p:cNvPr id="17" name="Rectangle">
            <a:extLst>
              <a:ext uri="{FF2B5EF4-FFF2-40B4-BE49-F238E27FC236}">
                <a16:creationId xmlns:a16="http://schemas.microsoft.com/office/drawing/2014/main" id="{F7C9FD24-3092-E04F-925D-C1183BF54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755197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9" name="Rectangle 18">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153"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153"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ítulo 6">
            <a:extLst>
              <a:ext uri="{FF2B5EF4-FFF2-40B4-BE49-F238E27FC236}">
                <a16:creationId xmlns:a16="http://schemas.microsoft.com/office/drawing/2014/main" id="{8FEC9400-87E0-35E4-98D3-B15F177ECF69}"/>
              </a:ext>
            </a:extLst>
          </p:cNvPr>
          <p:cNvSpPr>
            <a:spLocks noGrp="1"/>
          </p:cNvSpPr>
          <p:nvPr>
            <p:ph type="title"/>
          </p:nvPr>
        </p:nvSpPr>
        <p:spPr>
          <a:xfrm>
            <a:off x="565151" y="455362"/>
            <a:ext cx="6400798" cy="1550419"/>
          </a:xfrm>
        </p:spPr>
        <p:txBody>
          <a:bodyPr vert="horz" lIns="91440" tIns="45720" rIns="91440" bIns="45720" rtlCol="0">
            <a:normAutofit/>
          </a:bodyPr>
          <a:lstStyle/>
          <a:p>
            <a:r>
              <a:rPr lang="en-US"/>
              <a:t>Java Virtual Machine (JVM)</a:t>
            </a:r>
          </a:p>
        </p:txBody>
      </p:sp>
      <p:sp>
        <p:nvSpPr>
          <p:cNvPr id="9" name="Marcador de contenido 8">
            <a:extLst>
              <a:ext uri="{FF2B5EF4-FFF2-40B4-BE49-F238E27FC236}">
                <a16:creationId xmlns:a16="http://schemas.microsoft.com/office/drawing/2014/main" id="{56BE1548-8CE8-F90F-A34B-1C9DB17CD6BC}"/>
              </a:ext>
            </a:extLst>
          </p:cNvPr>
          <p:cNvSpPr>
            <a:spLocks noGrp="1"/>
          </p:cNvSpPr>
          <p:nvPr>
            <p:ph idx="1"/>
          </p:nvPr>
        </p:nvSpPr>
        <p:spPr>
          <a:xfrm>
            <a:off x="565151" y="2160016"/>
            <a:ext cx="6400798" cy="3926152"/>
          </a:xfrm>
        </p:spPr>
        <p:txBody>
          <a:bodyPr>
            <a:normAutofit/>
          </a:bodyPr>
          <a:lstStyle/>
          <a:p>
            <a:pPr>
              <a:lnSpc>
                <a:spcPct val="100000"/>
              </a:lnSpc>
            </a:pPr>
            <a:r>
              <a:rPr lang="es-ES" sz="1500" dirty="0"/>
              <a:t>La máquina virtual de Java™ es un entorno de tiempo de ejecución que puede añadir en un navegador web o en cualquier sistema operativo. La máquina virtual Java ejecuta instrucciones generadas por un compilador Java. </a:t>
            </a:r>
          </a:p>
          <a:p>
            <a:pPr>
              <a:lnSpc>
                <a:spcPct val="100000"/>
              </a:lnSpc>
            </a:pPr>
            <a:r>
              <a:rPr lang="es-ES" sz="1500" dirty="0"/>
              <a:t>La maquina virtual interpreta las instrucciones (</a:t>
            </a:r>
            <a:r>
              <a:rPr lang="es-ES" sz="1500" dirty="0" err="1"/>
              <a:t>bytecode</a:t>
            </a:r>
            <a:r>
              <a:rPr lang="es-ES" sz="1500" dirty="0"/>
              <a:t>) y un entorno de tiempo de ejecución que permite ejecutar los archivos de clase Java en cualquier plataforma, sea cual sea la plataforma en la que se desarrollaron originariamente.</a:t>
            </a:r>
          </a:p>
          <a:p>
            <a:pPr>
              <a:lnSpc>
                <a:spcPct val="100000"/>
              </a:lnSpc>
            </a:pPr>
            <a:r>
              <a:rPr lang="es-ES" sz="1500" dirty="0"/>
              <a:t>El cargador de clases y el gestor de seguridad, que forman parte del entorno de tiempo de ejecución Java, aíslan el código que proviene de otra plataforma. También pueden restringir a qué recursos del sistema puede acceder cada una de las clases que se cargan.</a:t>
            </a:r>
            <a:endParaRPr lang="es-CL" sz="1500" dirty="0"/>
          </a:p>
        </p:txBody>
      </p:sp>
    </p:spTree>
    <p:extLst>
      <p:ext uri="{BB962C8B-B14F-4D97-AF65-F5344CB8AC3E}">
        <p14:creationId xmlns:p14="http://schemas.microsoft.com/office/powerpoint/2010/main" val="351649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CC95119-6D9D-3542-9E0E-4171B33DC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C92F19-7317-314C-81B7-43B8B687F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15">
            <a:extLst>
              <a:ext uri="{FF2B5EF4-FFF2-40B4-BE49-F238E27FC236}">
                <a16:creationId xmlns:a16="http://schemas.microsoft.com/office/drawing/2014/main" id="{23BB7E73-E730-42EA-AACE-D1E323EA5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1F6C2E9-B316-4410-88E5-74F044FC3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65153"/>
            <a:ext cx="5106593"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3D07262-43A6-451F-9B19-77B943C63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3788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3AE0B92-B5C9-78D8-ACFD-77F067F0F1F2}"/>
              </a:ext>
            </a:extLst>
          </p:cNvPr>
          <p:cNvSpPr>
            <a:spLocks noGrp="1"/>
          </p:cNvSpPr>
          <p:nvPr>
            <p:ph type="title"/>
          </p:nvPr>
        </p:nvSpPr>
        <p:spPr>
          <a:xfrm>
            <a:off x="5763820" y="455362"/>
            <a:ext cx="5310579" cy="1550419"/>
          </a:xfrm>
        </p:spPr>
        <p:txBody>
          <a:bodyPr vert="horz" lIns="91440" tIns="45720" rIns="91440" bIns="45720" rtlCol="0" anchor="t">
            <a:normAutofit/>
          </a:bodyPr>
          <a:lstStyle/>
          <a:p>
            <a:r>
              <a:rPr lang="en-US" b="1" kern="1200">
                <a:solidFill>
                  <a:schemeClr val="tx1"/>
                </a:solidFill>
                <a:latin typeface="+mj-lt"/>
                <a:ea typeface="+mj-ea"/>
                <a:cs typeface="+mj-cs"/>
              </a:rPr>
              <a:t>Características JVM</a:t>
            </a:r>
          </a:p>
        </p:txBody>
      </p:sp>
      <p:sp>
        <p:nvSpPr>
          <p:cNvPr id="3" name="Marcador de contenido 2">
            <a:extLst>
              <a:ext uri="{FF2B5EF4-FFF2-40B4-BE49-F238E27FC236}">
                <a16:creationId xmlns:a16="http://schemas.microsoft.com/office/drawing/2014/main" id="{4E3D20B0-A676-BBE2-A76B-9462C82597DA}"/>
              </a:ext>
            </a:extLst>
          </p:cNvPr>
          <p:cNvSpPr>
            <a:spLocks noGrp="1"/>
          </p:cNvSpPr>
          <p:nvPr>
            <p:ph sz="half" idx="1"/>
          </p:nvPr>
        </p:nvSpPr>
        <p:spPr>
          <a:xfrm>
            <a:off x="5763820" y="2160016"/>
            <a:ext cx="5310579" cy="3926152"/>
          </a:xfrm>
        </p:spPr>
        <p:txBody>
          <a:bodyPr vert="horz" lIns="91440" tIns="45720" rIns="91440" bIns="45720" rtlCol="0">
            <a:normAutofit/>
          </a:bodyPr>
          <a:lstStyle/>
          <a:p>
            <a:pPr>
              <a:lnSpc>
                <a:spcPct val="100000"/>
              </a:lnSpc>
            </a:pPr>
            <a:r>
              <a:rPr lang="en-US" sz="1700"/>
              <a:t>Esta maquina virtual posee las siguientes características </a:t>
            </a:r>
          </a:p>
          <a:p>
            <a:pPr lvl="1">
              <a:lnSpc>
                <a:spcPct val="100000"/>
              </a:lnSpc>
            </a:pPr>
            <a:r>
              <a:rPr lang="en-US" sz="1700"/>
              <a:t>Reservar espacio en memoria para los objetos creados</a:t>
            </a:r>
          </a:p>
          <a:p>
            <a:pPr lvl="1">
              <a:lnSpc>
                <a:spcPct val="100000"/>
              </a:lnSpc>
            </a:pPr>
            <a:r>
              <a:rPr lang="en-US" sz="1700"/>
              <a:t>Liberar la memoria no usada (garbage collection).</a:t>
            </a:r>
          </a:p>
          <a:p>
            <a:pPr lvl="1">
              <a:lnSpc>
                <a:spcPct val="100000"/>
              </a:lnSpc>
            </a:pPr>
            <a:r>
              <a:rPr lang="en-US" sz="1700"/>
              <a:t>Asignar variables a registros</a:t>
            </a:r>
          </a:p>
          <a:p>
            <a:pPr lvl="1">
              <a:lnSpc>
                <a:spcPct val="100000"/>
              </a:lnSpc>
            </a:pPr>
            <a:r>
              <a:rPr lang="en-US" sz="1700"/>
              <a:t>Llamar al sistema huésped para ciertas funciones, como los accesos a los dispositivos</a:t>
            </a:r>
          </a:p>
          <a:p>
            <a:pPr lvl="1">
              <a:lnSpc>
                <a:spcPct val="100000"/>
              </a:lnSpc>
            </a:pPr>
            <a:r>
              <a:rPr lang="en-US" sz="1700"/>
              <a:t>Vigilar el cumplimiento de las normas de seguridad de las aplicaciones Java</a:t>
            </a:r>
          </a:p>
        </p:txBody>
      </p:sp>
      <p:pic>
        <p:nvPicPr>
          <p:cNvPr id="7" name="Marcador de contenido 6" descr="Interfaz de usuario gráfica, Aplicación&#10;&#10;Descripción generada automáticamente">
            <a:extLst>
              <a:ext uri="{FF2B5EF4-FFF2-40B4-BE49-F238E27FC236}">
                <a16:creationId xmlns:a16="http://schemas.microsoft.com/office/drawing/2014/main" id="{76FE938B-F7A3-8324-AB85-1E341913CB9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0276" y="2318001"/>
            <a:ext cx="3217333" cy="2697867"/>
          </a:xfrm>
          <a:prstGeom prst="rect">
            <a:avLst/>
          </a:prstGeom>
        </p:spPr>
      </p:pic>
    </p:spTree>
    <p:extLst>
      <p:ext uri="{BB962C8B-B14F-4D97-AF65-F5344CB8AC3E}">
        <p14:creationId xmlns:p14="http://schemas.microsoft.com/office/powerpoint/2010/main" val="1008630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AB8E501-7072-58CD-62AD-2FEC6E02E2E2}"/>
              </a:ext>
            </a:extLst>
          </p:cNvPr>
          <p:cNvPicPr>
            <a:picLocks noChangeAspect="1"/>
          </p:cNvPicPr>
          <p:nvPr/>
        </p:nvPicPr>
        <p:blipFill rotWithShape="1">
          <a:blip r:embed="rId2"/>
          <a:srcRect l="36576" r="25274"/>
          <a:stretch/>
        </p:blipFill>
        <p:spPr>
          <a:xfrm>
            <a:off x="20" y="10"/>
            <a:ext cx="4651228" cy="6857990"/>
          </a:xfrm>
          <a:prstGeom prst="rect">
            <a:avLst/>
          </a:prstGeom>
        </p:spPr>
      </p:pic>
      <p:sp>
        <p:nvSpPr>
          <p:cNvPr id="14" name="Rectangle 13">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ítulo 4">
            <a:extLst>
              <a:ext uri="{FF2B5EF4-FFF2-40B4-BE49-F238E27FC236}">
                <a16:creationId xmlns:a16="http://schemas.microsoft.com/office/drawing/2014/main" id="{3FF3037D-F08B-3D0E-AC5C-BAFB5E74C6DA}"/>
              </a:ext>
            </a:extLst>
          </p:cNvPr>
          <p:cNvSpPr>
            <a:spLocks noGrp="1"/>
          </p:cNvSpPr>
          <p:nvPr>
            <p:ph type="title"/>
          </p:nvPr>
        </p:nvSpPr>
        <p:spPr>
          <a:xfrm>
            <a:off x="5127362" y="455362"/>
            <a:ext cx="6881728" cy="1550419"/>
          </a:xfrm>
        </p:spPr>
        <p:txBody>
          <a:bodyPr>
            <a:normAutofit/>
          </a:bodyPr>
          <a:lstStyle/>
          <a:p>
            <a:r>
              <a:rPr lang="es-CL" dirty="0" err="1"/>
              <a:t>Dalvik</a:t>
            </a:r>
            <a:r>
              <a:rPr lang="es-CL" dirty="0"/>
              <a:t> Virtual Machine</a:t>
            </a:r>
          </a:p>
        </p:txBody>
      </p:sp>
      <p:sp>
        <p:nvSpPr>
          <p:cNvPr id="6" name="Marcador de contenido 5">
            <a:extLst>
              <a:ext uri="{FF2B5EF4-FFF2-40B4-BE49-F238E27FC236}">
                <a16:creationId xmlns:a16="http://schemas.microsoft.com/office/drawing/2014/main" id="{6FE5B28F-ECC1-9DF2-01B1-20C59EDA8073}"/>
              </a:ext>
            </a:extLst>
          </p:cNvPr>
          <p:cNvSpPr>
            <a:spLocks noGrp="1"/>
          </p:cNvSpPr>
          <p:nvPr>
            <p:ph idx="1"/>
          </p:nvPr>
        </p:nvSpPr>
        <p:spPr>
          <a:xfrm>
            <a:off x="5127362" y="2160016"/>
            <a:ext cx="6881728" cy="3926152"/>
          </a:xfrm>
        </p:spPr>
        <p:txBody>
          <a:bodyPr>
            <a:normAutofit fontScale="77500" lnSpcReduction="20000"/>
          </a:bodyPr>
          <a:lstStyle/>
          <a:p>
            <a:r>
              <a:rPr lang="es-ES" dirty="0" err="1"/>
              <a:t>Dalvik</a:t>
            </a:r>
            <a:r>
              <a:rPr lang="es-ES" dirty="0"/>
              <a:t> VM es un intérprete que sólo ejecuta los archivos ejecutables con formato .</a:t>
            </a:r>
            <a:r>
              <a:rPr lang="es-ES" dirty="0" err="1"/>
              <a:t>dex</a:t>
            </a:r>
            <a:r>
              <a:rPr lang="es-ES" dirty="0"/>
              <a:t> (</a:t>
            </a:r>
            <a:r>
              <a:rPr lang="es-ES" dirty="0" err="1"/>
              <a:t>Dalvik</a:t>
            </a:r>
            <a:r>
              <a:rPr lang="es-ES" dirty="0"/>
              <a:t> </a:t>
            </a:r>
            <a:r>
              <a:rPr lang="es-ES" dirty="0" err="1"/>
              <a:t>Executable</a:t>
            </a:r>
            <a:r>
              <a:rPr lang="es-ES" dirty="0"/>
              <a:t>). Este formato está optimizado para el almacenamiento eficiente de la memoria, lo cual consigue delegando en el </a:t>
            </a:r>
            <a:r>
              <a:rPr lang="es-ES" dirty="0" err="1"/>
              <a:t>kernel</a:t>
            </a:r>
            <a:r>
              <a:rPr lang="es-ES" dirty="0"/>
              <a:t> la gestión de hilos (</a:t>
            </a:r>
            <a:r>
              <a:rPr lang="es-ES" dirty="0" err="1"/>
              <a:t>multithreading</a:t>
            </a:r>
            <a:r>
              <a:rPr lang="es-ES" dirty="0"/>
              <a:t>), de memoria y de procesos.</a:t>
            </a:r>
          </a:p>
          <a:p>
            <a:r>
              <a:rPr lang="es-ES" dirty="0"/>
              <a:t>La herramienta "</a:t>
            </a:r>
            <a:r>
              <a:rPr lang="es-ES" dirty="0" err="1"/>
              <a:t>dx</a:t>
            </a:r>
            <a:r>
              <a:rPr lang="es-ES" dirty="0"/>
              <a:t>" incluida en el SDK de Android permite transformar las clases compiladas (.</a:t>
            </a:r>
            <a:r>
              <a:rPr lang="es-ES" dirty="0" err="1"/>
              <a:t>class</a:t>
            </a:r>
            <a:r>
              <a:rPr lang="es-ES" dirty="0"/>
              <a:t>) por un compilador de lenguaje Java en formato .</a:t>
            </a:r>
            <a:r>
              <a:rPr lang="es-ES" dirty="0" err="1"/>
              <a:t>dex</a:t>
            </a:r>
            <a:r>
              <a:rPr lang="es-ES" dirty="0"/>
              <a:t>.</a:t>
            </a:r>
          </a:p>
          <a:p>
            <a:r>
              <a:rPr lang="es-ES" dirty="0"/>
              <a:t>La </a:t>
            </a:r>
            <a:r>
              <a:rPr lang="es-ES" dirty="0" err="1"/>
              <a:t>Dalvik</a:t>
            </a:r>
            <a:r>
              <a:rPr lang="es-ES" dirty="0"/>
              <a:t> VM también ha sido optimizada para correr múltiples instancias con muy baja huella.</a:t>
            </a:r>
          </a:p>
          <a:p>
            <a:r>
              <a:rPr lang="es-CL" dirty="0" err="1"/>
              <a:t>Dalvik</a:t>
            </a:r>
            <a:r>
              <a:rPr lang="es-CL" dirty="0"/>
              <a:t> se basa en la compilación del tiempo en ejecución, lo cual </a:t>
            </a:r>
            <a:r>
              <a:rPr lang="es-CL" dirty="0" err="1"/>
              <a:t>siginfica</a:t>
            </a:r>
            <a:r>
              <a:rPr lang="es-CL" dirty="0"/>
              <a:t> que la aplicación se compilara en cada ejecución.</a:t>
            </a:r>
          </a:p>
        </p:txBody>
      </p:sp>
    </p:spTree>
    <p:extLst>
      <p:ext uri="{BB962C8B-B14F-4D97-AF65-F5344CB8AC3E}">
        <p14:creationId xmlns:p14="http://schemas.microsoft.com/office/powerpoint/2010/main" val="29230107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rsonas con trajes de alta tecnología">
            <a:extLst>
              <a:ext uri="{FF2B5EF4-FFF2-40B4-BE49-F238E27FC236}">
                <a16:creationId xmlns:a16="http://schemas.microsoft.com/office/drawing/2014/main" id="{37887C5F-0CF0-668C-72C0-6F0DB21FF7CE}"/>
              </a:ext>
            </a:extLst>
          </p:cNvPr>
          <p:cNvPicPr>
            <a:picLocks noChangeAspect="1"/>
          </p:cNvPicPr>
          <p:nvPr/>
        </p:nvPicPr>
        <p:blipFill rotWithShape="1">
          <a:blip r:embed="rId2"/>
          <a:srcRect l="19135" r="35594" b="-1"/>
          <a:stretch/>
        </p:blipFill>
        <p:spPr>
          <a:xfrm>
            <a:off x="20" y="10"/>
            <a:ext cx="4651228"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4E48490-2178-2DB2-DD97-0BF348A486BF}"/>
              </a:ext>
            </a:extLst>
          </p:cNvPr>
          <p:cNvSpPr>
            <a:spLocks noGrp="1"/>
          </p:cNvSpPr>
          <p:nvPr>
            <p:ph type="title"/>
          </p:nvPr>
        </p:nvSpPr>
        <p:spPr>
          <a:xfrm>
            <a:off x="5127362" y="455362"/>
            <a:ext cx="6881728" cy="1550419"/>
          </a:xfrm>
        </p:spPr>
        <p:txBody>
          <a:bodyPr>
            <a:normAutofit/>
          </a:bodyPr>
          <a:lstStyle/>
          <a:p>
            <a:r>
              <a:rPr lang="es-CL" dirty="0"/>
              <a:t>Android </a:t>
            </a:r>
            <a:r>
              <a:rPr lang="es-CL" dirty="0" err="1"/>
              <a:t>RunTime</a:t>
            </a:r>
            <a:endParaRPr lang="es-CL" dirty="0"/>
          </a:p>
        </p:txBody>
      </p:sp>
      <p:sp>
        <p:nvSpPr>
          <p:cNvPr id="3" name="Marcador de contenido 2">
            <a:extLst>
              <a:ext uri="{FF2B5EF4-FFF2-40B4-BE49-F238E27FC236}">
                <a16:creationId xmlns:a16="http://schemas.microsoft.com/office/drawing/2014/main" id="{FD844E57-527B-61BF-0962-F2BB5E67F655}"/>
              </a:ext>
            </a:extLst>
          </p:cNvPr>
          <p:cNvSpPr>
            <a:spLocks noGrp="1"/>
          </p:cNvSpPr>
          <p:nvPr>
            <p:ph idx="1"/>
          </p:nvPr>
        </p:nvSpPr>
        <p:spPr>
          <a:xfrm>
            <a:off x="5127362" y="2160016"/>
            <a:ext cx="6881728" cy="3926152"/>
          </a:xfrm>
        </p:spPr>
        <p:txBody>
          <a:bodyPr>
            <a:normAutofit lnSpcReduction="10000"/>
          </a:bodyPr>
          <a:lstStyle/>
          <a:p>
            <a:r>
              <a:rPr lang="es-CL" dirty="0"/>
              <a:t>Android </a:t>
            </a:r>
            <a:r>
              <a:rPr lang="es-CL" dirty="0" err="1"/>
              <a:t>RunTime</a:t>
            </a:r>
            <a:r>
              <a:rPr lang="es-CL" dirty="0"/>
              <a:t> es una maquina virtual que llego para reemplazar a DVM. El sistema que ocupa esta maquina virtual es semejante a DVM.</a:t>
            </a:r>
          </a:p>
          <a:p>
            <a:r>
              <a:rPr lang="es-CL" dirty="0"/>
              <a:t>ART posee un sistema de compilación llamado AOT, el cual mejora el rendimiento de las aplicaciones al compilarlas en el momento en el cual se instalan.</a:t>
            </a:r>
          </a:p>
          <a:p>
            <a:r>
              <a:rPr lang="es-CL" dirty="0"/>
              <a:t>Mejora en el desarrollo y depuración de aplicaciones (los fallos ofrecen mensajes más detallados).</a:t>
            </a:r>
          </a:p>
        </p:txBody>
      </p:sp>
    </p:spTree>
    <p:extLst>
      <p:ext uri="{BB962C8B-B14F-4D97-AF65-F5344CB8AC3E}">
        <p14:creationId xmlns:p14="http://schemas.microsoft.com/office/powerpoint/2010/main" val="50389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73E6E9-5934-4734-72AF-C974C9AB840C}"/>
              </a:ext>
            </a:extLst>
          </p:cNvPr>
          <p:cNvSpPr>
            <a:spLocks noGrp="1"/>
          </p:cNvSpPr>
          <p:nvPr>
            <p:ph type="title"/>
          </p:nvPr>
        </p:nvSpPr>
        <p:spPr/>
        <p:txBody>
          <a:bodyPr/>
          <a:lstStyle/>
          <a:p>
            <a:r>
              <a:rPr lang="es-CL" dirty="0"/>
              <a:t>Actividad</a:t>
            </a:r>
          </a:p>
        </p:txBody>
      </p:sp>
      <p:sp>
        <p:nvSpPr>
          <p:cNvPr id="3" name="Marcador de contenido 2">
            <a:extLst>
              <a:ext uri="{FF2B5EF4-FFF2-40B4-BE49-F238E27FC236}">
                <a16:creationId xmlns:a16="http://schemas.microsoft.com/office/drawing/2014/main" id="{11387B11-949D-03F5-2D7B-500925B5DD17}"/>
              </a:ext>
            </a:extLst>
          </p:cNvPr>
          <p:cNvSpPr>
            <a:spLocks noGrp="1"/>
          </p:cNvSpPr>
          <p:nvPr>
            <p:ph idx="1"/>
          </p:nvPr>
        </p:nvSpPr>
        <p:spPr/>
        <p:txBody>
          <a:bodyPr/>
          <a:lstStyle/>
          <a:p>
            <a:r>
              <a:rPr lang="es-CL" dirty="0"/>
              <a:t>Si bien es cierto, JVM, DVM, ART, son maquinas virtuales desarrolladas para la mejor compilación e implementación de aplicaciones hechas en JAVA. Sin embargo, a pesar de sus semejanzas </a:t>
            </a:r>
          </a:p>
          <a:p>
            <a:pPr lvl="1"/>
            <a:r>
              <a:rPr lang="es-CL" dirty="0"/>
              <a:t>¿Cuál es la principal diferencia entre JVM y DVM?</a:t>
            </a:r>
          </a:p>
          <a:p>
            <a:pPr lvl="1"/>
            <a:r>
              <a:rPr lang="es-CL" dirty="0"/>
              <a:t>¿Por qué los ingenieros de Google decidieron crear una nueva VM y no usar el JVM original para los proyectos móviles?</a:t>
            </a:r>
          </a:p>
        </p:txBody>
      </p:sp>
    </p:spTree>
    <p:extLst>
      <p:ext uri="{BB962C8B-B14F-4D97-AF65-F5344CB8AC3E}">
        <p14:creationId xmlns:p14="http://schemas.microsoft.com/office/powerpoint/2010/main" val="2477948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2">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a:extLst>
              <a:ext uri="{FF2B5EF4-FFF2-40B4-BE49-F238E27FC236}">
                <a16:creationId xmlns:a16="http://schemas.microsoft.com/office/drawing/2014/main" id="{E9B5F529-9556-AA3F-A31A-3ECC7B50AB6E}"/>
              </a:ext>
            </a:extLst>
          </p:cNvPr>
          <p:cNvPicPr>
            <a:picLocks noChangeAspect="1"/>
          </p:cNvPicPr>
          <p:nvPr/>
        </p:nvPicPr>
        <p:blipFill rotWithShape="1">
          <a:blip r:embed="rId2"/>
          <a:srcRect r="25"/>
          <a:stretch/>
        </p:blipFill>
        <p:spPr>
          <a:xfrm>
            <a:off x="3048" y="10"/>
            <a:ext cx="12188952" cy="6857990"/>
          </a:xfrm>
          <a:prstGeom prst="rect">
            <a:avLst/>
          </a:prstGeom>
        </p:spPr>
      </p:pic>
      <p:sp>
        <p:nvSpPr>
          <p:cNvPr id="31" name="Rectangle">
            <a:extLst>
              <a:ext uri="{FF2B5EF4-FFF2-40B4-BE49-F238E27FC236}">
                <a16:creationId xmlns:a16="http://schemas.microsoft.com/office/drawing/2014/main" id="{F7C9FD24-3092-E04F-925D-C1183BF54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32" name="Rectangle 26">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E2785E4-6E4B-739F-9266-872D10E33978}"/>
              </a:ext>
            </a:extLst>
          </p:cNvPr>
          <p:cNvSpPr>
            <a:spLocks noGrp="1"/>
          </p:cNvSpPr>
          <p:nvPr>
            <p:ph type="title"/>
          </p:nvPr>
        </p:nvSpPr>
        <p:spPr>
          <a:xfrm>
            <a:off x="576072" y="455362"/>
            <a:ext cx="3780775" cy="1550419"/>
          </a:xfrm>
        </p:spPr>
        <p:txBody>
          <a:bodyPr>
            <a:normAutofit/>
          </a:bodyPr>
          <a:lstStyle/>
          <a:p>
            <a:pPr>
              <a:lnSpc>
                <a:spcPct val="90000"/>
              </a:lnSpc>
            </a:pPr>
            <a:r>
              <a:rPr lang="es-CL" sz="3700"/>
              <a:t>¿Qué es la virtualización?</a:t>
            </a:r>
          </a:p>
        </p:txBody>
      </p:sp>
      <p:sp>
        <p:nvSpPr>
          <p:cNvPr id="3" name="Marcador de contenido 2">
            <a:extLst>
              <a:ext uri="{FF2B5EF4-FFF2-40B4-BE49-F238E27FC236}">
                <a16:creationId xmlns:a16="http://schemas.microsoft.com/office/drawing/2014/main" id="{D110D520-8F16-2C4B-0129-7A848B53F15D}"/>
              </a:ext>
            </a:extLst>
          </p:cNvPr>
          <p:cNvSpPr>
            <a:spLocks noGrp="1"/>
          </p:cNvSpPr>
          <p:nvPr>
            <p:ph idx="1"/>
          </p:nvPr>
        </p:nvSpPr>
        <p:spPr>
          <a:xfrm>
            <a:off x="576072" y="2160016"/>
            <a:ext cx="3780775" cy="3926152"/>
          </a:xfrm>
        </p:spPr>
        <p:txBody>
          <a:bodyPr>
            <a:normAutofit/>
          </a:bodyPr>
          <a:lstStyle/>
          <a:p>
            <a:r>
              <a:rPr lang="es-CL" sz="2000" dirty="0"/>
              <a:t>La virtualización se denomina a la acción de generar un entorno informático simulado o virtual, en lugar de un entorno físico.</a:t>
            </a:r>
          </a:p>
          <a:p>
            <a:r>
              <a:rPr lang="es-CL" sz="2000" dirty="0"/>
              <a:t>A menudo incluye versiones de hardware, sistemas operativos, dispositivos de almacenamiento generadas por un equipo.</a:t>
            </a:r>
          </a:p>
        </p:txBody>
      </p:sp>
    </p:spTree>
    <p:extLst>
      <p:ext uri="{BB962C8B-B14F-4D97-AF65-F5344CB8AC3E}">
        <p14:creationId xmlns:p14="http://schemas.microsoft.com/office/powerpoint/2010/main" val="202911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descr="Fondo de placa de circuito">
            <a:extLst>
              <a:ext uri="{FF2B5EF4-FFF2-40B4-BE49-F238E27FC236}">
                <a16:creationId xmlns:a16="http://schemas.microsoft.com/office/drawing/2014/main" id="{9744F976-21DE-2586-43EA-54C997E41A6C}"/>
              </a:ext>
            </a:extLst>
          </p:cNvPr>
          <p:cNvPicPr>
            <a:picLocks noChangeAspect="1"/>
          </p:cNvPicPr>
          <p:nvPr/>
        </p:nvPicPr>
        <p:blipFill rotWithShape="1">
          <a:blip r:embed="rId2"/>
          <a:srcRect r="27822"/>
          <a:stretch/>
        </p:blipFill>
        <p:spPr>
          <a:xfrm>
            <a:off x="4748403" y="10"/>
            <a:ext cx="7443597" cy="6857990"/>
          </a:xfrm>
          <a:prstGeom prst="rect">
            <a:avLst/>
          </a:prstGeom>
        </p:spPr>
      </p:pic>
      <p:sp>
        <p:nvSpPr>
          <p:cNvPr id="17"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461590C-C06B-9EF3-8AED-EA55AAE302DD}"/>
              </a:ext>
            </a:extLst>
          </p:cNvPr>
          <p:cNvSpPr>
            <a:spLocks noGrp="1"/>
          </p:cNvSpPr>
          <p:nvPr>
            <p:ph type="title"/>
          </p:nvPr>
        </p:nvSpPr>
        <p:spPr>
          <a:xfrm>
            <a:off x="576072" y="455362"/>
            <a:ext cx="3603625" cy="1550419"/>
          </a:xfrm>
        </p:spPr>
        <p:txBody>
          <a:bodyPr>
            <a:normAutofit/>
          </a:bodyPr>
          <a:lstStyle/>
          <a:p>
            <a:r>
              <a:rPr lang="es-CL" dirty="0"/>
              <a:t> </a:t>
            </a:r>
          </a:p>
        </p:txBody>
      </p:sp>
      <p:sp>
        <p:nvSpPr>
          <p:cNvPr id="3" name="Marcador de contenido 2">
            <a:extLst>
              <a:ext uri="{FF2B5EF4-FFF2-40B4-BE49-F238E27FC236}">
                <a16:creationId xmlns:a16="http://schemas.microsoft.com/office/drawing/2014/main" id="{303392A0-A8D5-F303-303E-CAB225B17BD7}"/>
              </a:ext>
            </a:extLst>
          </p:cNvPr>
          <p:cNvSpPr>
            <a:spLocks noGrp="1"/>
          </p:cNvSpPr>
          <p:nvPr>
            <p:ph idx="1"/>
          </p:nvPr>
        </p:nvSpPr>
        <p:spPr>
          <a:xfrm>
            <a:off x="576072" y="2160016"/>
            <a:ext cx="3603625" cy="3926152"/>
          </a:xfrm>
        </p:spPr>
        <p:txBody>
          <a:bodyPr>
            <a:normAutofit fontScale="92500"/>
          </a:bodyPr>
          <a:lstStyle/>
          <a:p>
            <a:pPr>
              <a:lnSpc>
                <a:spcPct val="100000"/>
              </a:lnSpc>
            </a:pPr>
            <a:r>
              <a:rPr lang="es-CL" dirty="0"/>
              <a:t>La virtualización permite a las organizaciones particionar el equipo o un servidor en diversas </a:t>
            </a:r>
            <a:r>
              <a:rPr lang="es-CL" b="1" dirty="0"/>
              <a:t>máquinas virtuales</a:t>
            </a:r>
            <a:r>
              <a:rPr lang="es-CL" dirty="0"/>
              <a:t>, las cuales pueden interactuar de manera independiente y ejecutar diversos OS o aplicaciones diferentes que comparte los recursos de una maquina que funciona como host</a:t>
            </a:r>
          </a:p>
        </p:txBody>
      </p:sp>
    </p:spTree>
    <p:extLst>
      <p:ext uri="{BB962C8B-B14F-4D97-AF65-F5344CB8AC3E}">
        <p14:creationId xmlns:p14="http://schemas.microsoft.com/office/powerpoint/2010/main" val="376929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66078C8-CBDB-8AF2-A039-73E0E66AF1D0}"/>
              </a:ext>
            </a:extLst>
          </p:cNvPr>
          <p:cNvPicPr>
            <a:picLocks noChangeAspect="1"/>
          </p:cNvPicPr>
          <p:nvPr/>
        </p:nvPicPr>
        <p:blipFill rotWithShape="1">
          <a:blip r:embed="rId2"/>
          <a:srcRect l="5464" r="33483"/>
          <a:stretch/>
        </p:blipFill>
        <p:spPr>
          <a:xfrm>
            <a:off x="4748403" y="10"/>
            <a:ext cx="7443597" cy="6857990"/>
          </a:xfrm>
          <a:prstGeom prst="rect">
            <a:avLst/>
          </a:pr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8403"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698E602-CF16-C94E-8E81-1877CC536C40}"/>
              </a:ext>
            </a:extLst>
          </p:cNvPr>
          <p:cNvSpPr>
            <a:spLocks noGrp="1"/>
          </p:cNvSpPr>
          <p:nvPr>
            <p:ph type="title"/>
          </p:nvPr>
        </p:nvSpPr>
        <p:spPr>
          <a:xfrm>
            <a:off x="576072" y="455362"/>
            <a:ext cx="3603625" cy="1550419"/>
          </a:xfrm>
        </p:spPr>
        <p:txBody>
          <a:bodyPr>
            <a:normAutofit/>
          </a:bodyPr>
          <a:lstStyle/>
          <a:p>
            <a:pPr>
              <a:lnSpc>
                <a:spcPct val="90000"/>
              </a:lnSpc>
            </a:pPr>
            <a:r>
              <a:rPr lang="es-CL" sz="3400"/>
              <a:t>¿Cómo funciona la virtualización?</a:t>
            </a:r>
          </a:p>
        </p:txBody>
      </p:sp>
      <p:sp>
        <p:nvSpPr>
          <p:cNvPr id="3" name="Marcador de contenido 2">
            <a:extLst>
              <a:ext uri="{FF2B5EF4-FFF2-40B4-BE49-F238E27FC236}">
                <a16:creationId xmlns:a16="http://schemas.microsoft.com/office/drawing/2014/main" id="{2FF335E3-D28C-9551-98D7-54FADBA626DC}"/>
              </a:ext>
            </a:extLst>
          </p:cNvPr>
          <p:cNvSpPr>
            <a:spLocks noGrp="1"/>
          </p:cNvSpPr>
          <p:nvPr>
            <p:ph idx="1"/>
          </p:nvPr>
        </p:nvSpPr>
        <p:spPr>
          <a:xfrm>
            <a:off x="576072" y="2160016"/>
            <a:ext cx="3603625" cy="3926152"/>
          </a:xfrm>
        </p:spPr>
        <p:txBody>
          <a:bodyPr>
            <a:normAutofit/>
          </a:bodyPr>
          <a:lstStyle/>
          <a:p>
            <a:pPr>
              <a:lnSpc>
                <a:spcPct val="100000"/>
              </a:lnSpc>
            </a:pPr>
            <a:r>
              <a:rPr lang="es-ES" sz="1500" dirty="0"/>
              <a:t>El software denominado hipervisor separa los recursos físicos de los entornos virtuales que los necesitan.</a:t>
            </a:r>
          </a:p>
          <a:p>
            <a:pPr>
              <a:lnSpc>
                <a:spcPct val="100000"/>
              </a:lnSpc>
            </a:pPr>
            <a:r>
              <a:rPr lang="es-ES" sz="1500" dirty="0"/>
              <a:t>Los hipervisores pueden controlar un sistema operativo o instalarse directamente en el hardware, que es la forma en que la mayoría de las empresas implementan la virtualización. Los hipervisores toman los recursos físicos y los dividen de manera tal que los entornos virtuales puedan usarlos.</a:t>
            </a:r>
            <a:endParaRPr lang="es-CL" sz="1500" dirty="0"/>
          </a:p>
        </p:txBody>
      </p:sp>
    </p:spTree>
    <p:extLst>
      <p:ext uri="{BB962C8B-B14F-4D97-AF65-F5344CB8AC3E}">
        <p14:creationId xmlns:p14="http://schemas.microsoft.com/office/powerpoint/2010/main" val="1725720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Vista plana superior del robot que se desvía del grupo">
            <a:extLst>
              <a:ext uri="{FF2B5EF4-FFF2-40B4-BE49-F238E27FC236}">
                <a16:creationId xmlns:a16="http://schemas.microsoft.com/office/drawing/2014/main" id="{4DC67EB0-1BB9-0C43-A60C-684B16C6D4DB}"/>
              </a:ext>
            </a:extLst>
          </p:cNvPr>
          <p:cNvPicPr>
            <a:picLocks noChangeAspect="1"/>
          </p:cNvPicPr>
          <p:nvPr/>
        </p:nvPicPr>
        <p:blipFill rotWithShape="1">
          <a:blip r:embed="rId2"/>
          <a:srcRect l="19401" r="19745"/>
          <a:stretch/>
        </p:blipFill>
        <p:spPr>
          <a:xfrm>
            <a:off x="20" y="10"/>
            <a:ext cx="4173348" cy="6857990"/>
          </a:xfrm>
          <a:custGeom>
            <a:avLst/>
            <a:gdLst/>
            <a:ahLst/>
            <a:cxnLst/>
            <a:rect l="l" t="t" r="r" b="b"/>
            <a:pathLst>
              <a:path w="4173368" h="6858000">
                <a:moveTo>
                  <a:pt x="0" y="0"/>
                </a:moveTo>
                <a:lnTo>
                  <a:pt x="3603641" y="0"/>
                </a:lnTo>
                <a:lnTo>
                  <a:pt x="3603641" y="565149"/>
                </a:lnTo>
                <a:lnTo>
                  <a:pt x="4173368" y="565149"/>
                </a:lnTo>
                <a:lnTo>
                  <a:pt x="4173368" y="6858000"/>
                </a:lnTo>
                <a:lnTo>
                  <a:pt x="0" y="6858000"/>
                </a:lnTo>
                <a:close/>
              </a:path>
            </a:pathLst>
          </a:custGeom>
        </p:spPr>
      </p:pic>
      <p:sp>
        <p:nvSpPr>
          <p:cNvPr id="29" name="Rectangle 23">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5">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ítulo 6">
            <a:extLst>
              <a:ext uri="{FF2B5EF4-FFF2-40B4-BE49-F238E27FC236}">
                <a16:creationId xmlns:a16="http://schemas.microsoft.com/office/drawing/2014/main" id="{E97700F9-0830-86F1-015F-0058D3BC57E5}"/>
              </a:ext>
            </a:extLst>
          </p:cNvPr>
          <p:cNvSpPr>
            <a:spLocks noGrp="1"/>
          </p:cNvSpPr>
          <p:nvPr>
            <p:ph type="title"/>
          </p:nvPr>
        </p:nvSpPr>
        <p:spPr>
          <a:xfrm>
            <a:off x="4635040" y="455362"/>
            <a:ext cx="6991800" cy="1550419"/>
          </a:xfrm>
        </p:spPr>
        <p:txBody>
          <a:bodyPr>
            <a:normAutofit/>
          </a:bodyPr>
          <a:lstStyle/>
          <a:p>
            <a:r>
              <a:rPr lang="es-CL" dirty="0"/>
              <a:t> </a:t>
            </a:r>
          </a:p>
        </p:txBody>
      </p:sp>
      <p:sp>
        <p:nvSpPr>
          <p:cNvPr id="5" name="Marcador de contenido 4">
            <a:extLst>
              <a:ext uri="{FF2B5EF4-FFF2-40B4-BE49-F238E27FC236}">
                <a16:creationId xmlns:a16="http://schemas.microsoft.com/office/drawing/2014/main" id="{0D87E22D-A6AB-9340-66AF-30D33E636D81}"/>
              </a:ext>
            </a:extLst>
          </p:cNvPr>
          <p:cNvSpPr>
            <a:spLocks noGrp="1"/>
          </p:cNvSpPr>
          <p:nvPr>
            <p:ph idx="1"/>
          </p:nvPr>
        </p:nvSpPr>
        <p:spPr>
          <a:xfrm>
            <a:off x="4635040" y="2160016"/>
            <a:ext cx="6991800" cy="3926152"/>
          </a:xfrm>
        </p:spPr>
        <p:txBody>
          <a:bodyPr>
            <a:normAutofit/>
          </a:bodyPr>
          <a:lstStyle/>
          <a:p>
            <a:r>
              <a:rPr lang="es-ES" dirty="0"/>
              <a:t>Los recursos se dividen según las necesidades, desde el entorno físico hasta los numerosos entornos virtuales. </a:t>
            </a:r>
          </a:p>
          <a:p>
            <a:r>
              <a:rPr lang="es-ES" dirty="0"/>
              <a:t>La máquina virtual funciona como un archivo de datos único; por eso, tal como ocurre con cualquier archivo digital, es posible trasladarla de una computadora a otra, abrirla en cualquiera de ellas, y tener la tranquilidad de que funcionará de la misma forma.</a:t>
            </a:r>
            <a:endParaRPr lang="es-CL" dirty="0"/>
          </a:p>
        </p:txBody>
      </p:sp>
    </p:spTree>
    <p:extLst>
      <p:ext uri="{BB962C8B-B14F-4D97-AF65-F5344CB8AC3E}">
        <p14:creationId xmlns:p14="http://schemas.microsoft.com/office/powerpoint/2010/main" val="2885192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 y="0"/>
            <a:ext cx="121859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Vídeo 18">
            <a:extLst>
              <a:ext uri="{FF2B5EF4-FFF2-40B4-BE49-F238E27FC236}">
                <a16:creationId xmlns:a16="http://schemas.microsoft.com/office/drawing/2014/main" id="{FEDA7391-CDC1-A163-C410-95AF0E3BBE7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0"/>
            <a:ext cx="12191980" cy="6857990"/>
          </a:xfrm>
          <a:prstGeom prst="rect">
            <a:avLst/>
          </a:prstGeom>
        </p:spPr>
      </p:pic>
      <p:sp>
        <p:nvSpPr>
          <p:cNvPr id="20" name="Rectangle">
            <a:extLst>
              <a:ext uri="{FF2B5EF4-FFF2-40B4-BE49-F238E27FC236}">
                <a16:creationId xmlns:a16="http://schemas.microsoft.com/office/drawing/2014/main" id="{44037D61-FFBD-0342-90C5-D1AD7C899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02096"/>
            <a:ext cx="9421303" cy="2755904"/>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21" name="Rectangle 13">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1302"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2" name="Rectangle 15">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8433"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ítulo 1">
            <a:extLst>
              <a:ext uri="{FF2B5EF4-FFF2-40B4-BE49-F238E27FC236}">
                <a16:creationId xmlns:a16="http://schemas.microsoft.com/office/drawing/2014/main" id="{16B725AA-E566-4EAB-3984-19C34B7F2E26}"/>
              </a:ext>
            </a:extLst>
          </p:cNvPr>
          <p:cNvSpPr>
            <a:spLocks noGrp="1"/>
          </p:cNvSpPr>
          <p:nvPr>
            <p:ph type="ctrTitle"/>
          </p:nvPr>
        </p:nvSpPr>
        <p:spPr>
          <a:xfrm>
            <a:off x="565150" y="4642192"/>
            <a:ext cx="8393008" cy="1015663"/>
          </a:xfrm>
        </p:spPr>
        <p:txBody>
          <a:bodyPr anchor="b">
            <a:normAutofit/>
          </a:bodyPr>
          <a:lstStyle/>
          <a:p>
            <a:r>
              <a:rPr lang="es-CL" sz="5400"/>
              <a:t>Tipos virtualización</a:t>
            </a:r>
          </a:p>
        </p:txBody>
      </p:sp>
      <p:sp>
        <p:nvSpPr>
          <p:cNvPr id="4" name="Subtítulo 3">
            <a:extLst>
              <a:ext uri="{FF2B5EF4-FFF2-40B4-BE49-F238E27FC236}">
                <a16:creationId xmlns:a16="http://schemas.microsoft.com/office/drawing/2014/main" id="{EEA1E04D-52D0-7EDF-3EA6-8EBC3A90536C}"/>
              </a:ext>
            </a:extLst>
          </p:cNvPr>
          <p:cNvSpPr>
            <a:spLocks noGrp="1"/>
          </p:cNvSpPr>
          <p:nvPr>
            <p:ph type="subTitle" idx="1"/>
          </p:nvPr>
        </p:nvSpPr>
        <p:spPr>
          <a:xfrm>
            <a:off x="565150" y="5625445"/>
            <a:ext cx="8395223" cy="667405"/>
          </a:xfrm>
        </p:spPr>
        <p:txBody>
          <a:bodyPr>
            <a:normAutofit/>
          </a:bodyPr>
          <a:lstStyle/>
          <a:p>
            <a:endParaRPr lang="es-CL"/>
          </a:p>
        </p:txBody>
      </p:sp>
    </p:spTree>
    <p:extLst>
      <p:ext uri="{BB962C8B-B14F-4D97-AF65-F5344CB8AC3E}">
        <p14:creationId xmlns:p14="http://schemas.microsoft.com/office/powerpoint/2010/main" val="15623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9"/>
                                        </p:tgtEl>
                                      </p:cBhvr>
                                    </p:cmd>
                                  </p:childTnLst>
                                </p:cTn>
                              </p:par>
                            </p:childTnLst>
                          </p:cTn>
                        </p:par>
                      </p:childTnLst>
                    </p:cTn>
                  </p:par>
                </p:childTnLst>
              </p:cTn>
              <p:nextCondLst>
                <p:cond evt="onClick" delay="0">
                  <p:tgtEl>
                    <p:spTgt spid="19"/>
                  </p:tgtEl>
                </p:cond>
              </p:nextCondLst>
            </p:seq>
            <p:video>
              <p:cMediaNode mute="1">
                <p:cTn id="12" repeatCount="indefinite" fill="hold" display="0">
                  <p:stCondLst>
                    <p:cond delay="indefinite"/>
                  </p:stCondLst>
                </p:cTn>
                <p:tgtEl>
                  <p:spTgt spid="19"/>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dena geométrica rota de color azul oscuro">
            <a:extLst>
              <a:ext uri="{FF2B5EF4-FFF2-40B4-BE49-F238E27FC236}">
                <a16:creationId xmlns:a16="http://schemas.microsoft.com/office/drawing/2014/main" id="{032C1492-01EE-478F-D0FE-BCD5F2B17A95}"/>
              </a:ext>
            </a:extLst>
          </p:cNvPr>
          <p:cNvPicPr>
            <a:picLocks noChangeAspect="1"/>
          </p:cNvPicPr>
          <p:nvPr/>
        </p:nvPicPr>
        <p:blipFill rotWithShape="1">
          <a:blip r:embed="rId2"/>
          <a:srcRect l="64258" r="1511"/>
          <a:stretch/>
        </p:blipFill>
        <p:spPr>
          <a:xfrm>
            <a:off x="20" y="10"/>
            <a:ext cx="4173348" cy="6857990"/>
          </a:xfrm>
          <a:custGeom>
            <a:avLst/>
            <a:gdLst/>
            <a:ahLst/>
            <a:cxnLst/>
            <a:rect l="l" t="t" r="r" b="b"/>
            <a:pathLst>
              <a:path w="4173368" h="6858000">
                <a:moveTo>
                  <a:pt x="0" y="0"/>
                </a:moveTo>
                <a:lnTo>
                  <a:pt x="3603641" y="0"/>
                </a:lnTo>
                <a:lnTo>
                  <a:pt x="3603641" y="565149"/>
                </a:lnTo>
                <a:lnTo>
                  <a:pt x="4173368" y="565149"/>
                </a:lnTo>
                <a:lnTo>
                  <a:pt x="4173368" y="6858000"/>
                </a:lnTo>
                <a:lnTo>
                  <a:pt x="0" y="6858000"/>
                </a:lnTo>
                <a:close/>
              </a:path>
            </a:pathLst>
          </a:cu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2FCD135-AD54-CEC7-766F-C44C3071FCFA}"/>
              </a:ext>
            </a:extLst>
          </p:cNvPr>
          <p:cNvSpPr>
            <a:spLocks noGrp="1"/>
          </p:cNvSpPr>
          <p:nvPr>
            <p:ph type="title"/>
          </p:nvPr>
        </p:nvSpPr>
        <p:spPr>
          <a:xfrm>
            <a:off x="4635040" y="455362"/>
            <a:ext cx="6991800" cy="1550419"/>
          </a:xfrm>
        </p:spPr>
        <p:txBody>
          <a:bodyPr>
            <a:normAutofit/>
          </a:bodyPr>
          <a:lstStyle/>
          <a:p>
            <a:r>
              <a:rPr lang="es-CL" dirty="0"/>
              <a:t>Virtualización de datos</a:t>
            </a:r>
          </a:p>
        </p:txBody>
      </p:sp>
      <p:sp>
        <p:nvSpPr>
          <p:cNvPr id="3" name="Marcador de contenido 2">
            <a:extLst>
              <a:ext uri="{FF2B5EF4-FFF2-40B4-BE49-F238E27FC236}">
                <a16:creationId xmlns:a16="http://schemas.microsoft.com/office/drawing/2014/main" id="{F667972D-EA6F-B895-86B9-127932755AC3}"/>
              </a:ext>
            </a:extLst>
          </p:cNvPr>
          <p:cNvSpPr>
            <a:spLocks noGrp="1"/>
          </p:cNvSpPr>
          <p:nvPr>
            <p:ph idx="1"/>
          </p:nvPr>
        </p:nvSpPr>
        <p:spPr>
          <a:xfrm>
            <a:off x="4635040" y="2160016"/>
            <a:ext cx="6991800" cy="3926152"/>
          </a:xfrm>
        </p:spPr>
        <p:txBody>
          <a:bodyPr>
            <a:normAutofit/>
          </a:bodyPr>
          <a:lstStyle/>
          <a:p>
            <a:pPr>
              <a:lnSpc>
                <a:spcPct val="100000"/>
              </a:lnSpc>
            </a:pPr>
            <a:r>
              <a:rPr lang="es-ES" sz="2000" dirty="0"/>
              <a:t>La virtualización de los datos posibilita que las empresas los traten como si fueran un suministro dinámico, ya que proporciona funciones de procesamiento que permiten reunir datos de varias fuentes, incorporar fuentes nuevas fácilmente y transformar los datos según las necesidades de los usuarios. Las herramientas que forman parte de este proceso interactúan con varias fuentes de datos y permiten tratarlas como si fueran solo una. Gracias a ello, cualquier aplicación o usuario puede obtener los datos que necesita, de la manera que los requiere en el momento justo.</a:t>
            </a:r>
            <a:endParaRPr lang="es-CL" sz="2000" dirty="0"/>
          </a:p>
        </p:txBody>
      </p:sp>
    </p:spTree>
    <p:extLst>
      <p:ext uri="{BB962C8B-B14F-4D97-AF65-F5344CB8AC3E}">
        <p14:creationId xmlns:p14="http://schemas.microsoft.com/office/powerpoint/2010/main" val="548007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onitores de ordenador antiguos">
            <a:extLst>
              <a:ext uri="{FF2B5EF4-FFF2-40B4-BE49-F238E27FC236}">
                <a16:creationId xmlns:a16="http://schemas.microsoft.com/office/drawing/2014/main" id="{9FFA1A02-C9FF-C980-6943-0AC2E1A6308F}"/>
              </a:ext>
            </a:extLst>
          </p:cNvPr>
          <p:cNvPicPr>
            <a:picLocks noChangeAspect="1"/>
          </p:cNvPicPr>
          <p:nvPr/>
        </p:nvPicPr>
        <p:blipFill rotWithShape="1">
          <a:blip r:embed="rId2"/>
          <a:srcRect l="26566" r="33270" b="-1"/>
          <a:stretch/>
        </p:blipFill>
        <p:spPr>
          <a:xfrm>
            <a:off x="20" y="10"/>
            <a:ext cx="4173348" cy="6857990"/>
          </a:xfrm>
          <a:custGeom>
            <a:avLst/>
            <a:gdLst/>
            <a:ahLst/>
            <a:cxnLst/>
            <a:rect l="l" t="t" r="r" b="b"/>
            <a:pathLst>
              <a:path w="4173368" h="6858000">
                <a:moveTo>
                  <a:pt x="0" y="0"/>
                </a:moveTo>
                <a:lnTo>
                  <a:pt x="3603641" y="0"/>
                </a:lnTo>
                <a:lnTo>
                  <a:pt x="3603641" y="565149"/>
                </a:lnTo>
                <a:lnTo>
                  <a:pt x="4173368" y="565149"/>
                </a:lnTo>
                <a:lnTo>
                  <a:pt x="4173368" y="6858000"/>
                </a:lnTo>
                <a:lnTo>
                  <a:pt x="0" y="6858000"/>
                </a:lnTo>
                <a:close/>
              </a:path>
            </a:pathLst>
          </a:custGeom>
        </p:spPr>
      </p:pic>
      <p:sp>
        <p:nvSpPr>
          <p:cNvPr id="11"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951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0BEE588-2138-AB48-57AB-E08D885FBFC0}"/>
              </a:ext>
            </a:extLst>
          </p:cNvPr>
          <p:cNvSpPr>
            <a:spLocks noGrp="1"/>
          </p:cNvSpPr>
          <p:nvPr>
            <p:ph type="title"/>
          </p:nvPr>
        </p:nvSpPr>
        <p:spPr>
          <a:xfrm>
            <a:off x="4635040" y="455362"/>
            <a:ext cx="6991800" cy="1550419"/>
          </a:xfrm>
        </p:spPr>
        <p:txBody>
          <a:bodyPr>
            <a:normAutofit/>
          </a:bodyPr>
          <a:lstStyle/>
          <a:p>
            <a:r>
              <a:rPr lang="es-CL" dirty="0"/>
              <a:t>Virtualización de escritorios</a:t>
            </a:r>
          </a:p>
        </p:txBody>
      </p:sp>
      <p:sp>
        <p:nvSpPr>
          <p:cNvPr id="3" name="Marcador de contenido 2">
            <a:extLst>
              <a:ext uri="{FF2B5EF4-FFF2-40B4-BE49-F238E27FC236}">
                <a16:creationId xmlns:a16="http://schemas.microsoft.com/office/drawing/2014/main" id="{7353F733-0915-8F81-FC7E-28A607504F2B}"/>
              </a:ext>
            </a:extLst>
          </p:cNvPr>
          <p:cNvSpPr>
            <a:spLocks noGrp="1"/>
          </p:cNvSpPr>
          <p:nvPr>
            <p:ph idx="1"/>
          </p:nvPr>
        </p:nvSpPr>
        <p:spPr>
          <a:xfrm>
            <a:off x="4635040" y="2160016"/>
            <a:ext cx="6991800" cy="3926152"/>
          </a:xfrm>
        </p:spPr>
        <p:txBody>
          <a:bodyPr>
            <a:normAutofit/>
          </a:bodyPr>
          <a:lstStyle/>
          <a:p>
            <a:pPr>
              <a:lnSpc>
                <a:spcPct val="100000"/>
              </a:lnSpc>
            </a:pPr>
            <a:r>
              <a:rPr lang="es-ES" sz="1900" dirty="0"/>
              <a:t>La virtualización de escritorios permite que un administrador central o una herramienta de administración automatizada implementen entornos simulados de escritorio en cientos de máquinas físicas al mismo tiempo. A diferencia de los entornos de escritorio tradicionales que se instalan, configuran y actualizan físicamente en cada máquina, la virtualización de escritorios permite que los administradores realicen múltiples configuraciones, actualizaciones y controles de seguridad en todos los escritorios virtuales.	</a:t>
            </a:r>
            <a:endParaRPr lang="es-CL" sz="1900" dirty="0"/>
          </a:p>
        </p:txBody>
      </p:sp>
    </p:spTree>
    <p:extLst>
      <p:ext uri="{BB962C8B-B14F-4D97-AF65-F5344CB8AC3E}">
        <p14:creationId xmlns:p14="http://schemas.microsoft.com/office/powerpoint/2010/main" val="488074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3BB7E73-E730-42EA-AACE-D1E323EA5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1F6C2E9-B316-4410-88E5-74F044FC3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4676" y="565153"/>
            <a:ext cx="4067325"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A3CD958-0C2C-6BD6-B660-D98874CB92C2}"/>
              </a:ext>
            </a:extLst>
          </p:cNvPr>
          <p:cNvSpPr>
            <a:spLocks noGrp="1"/>
          </p:cNvSpPr>
          <p:nvPr>
            <p:ph type="title"/>
          </p:nvPr>
        </p:nvSpPr>
        <p:spPr>
          <a:xfrm>
            <a:off x="1117601" y="455362"/>
            <a:ext cx="6427037" cy="1550419"/>
          </a:xfrm>
        </p:spPr>
        <p:txBody>
          <a:bodyPr>
            <a:normAutofit/>
          </a:bodyPr>
          <a:lstStyle/>
          <a:p>
            <a:r>
              <a:rPr lang="es-CL" dirty="0"/>
              <a:t>Virtualización de servidores</a:t>
            </a:r>
          </a:p>
        </p:txBody>
      </p:sp>
      <p:sp>
        <p:nvSpPr>
          <p:cNvPr id="3" name="Marcador de contenido 2">
            <a:extLst>
              <a:ext uri="{FF2B5EF4-FFF2-40B4-BE49-F238E27FC236}">
                <a16:creationId xmlns:a16="http://schemas.microsoft.com/office/drawing/2014/main" id="{D4C64CF1-15FD-57E8-3637-831C2438AE1C}"/>
              </a:ext>
            </a:extLst>
          </p:cNvPr>
          <p:cNvSpPr>
            <a:spLocks noGrp="1"/>
          </p:cNvSpPr>
          <p:nvPr>
            <p:ph idx="1"/>
          </p:nvPr>
        </p:nvSpPr>
        <p:spPr>
          <a:xfrm>
            <a:off x="1117601" y="2160016"/>
            <a:ext cx="6427037" cy="3926152"/>
          </a:xfrm>
        </p:spPr>
        <p:txBody>
          <a:bodyPr>
            <a:normAutofit/>
          </a:bodyPr>
          <a:lstStyle/>
          <a:p>
            <a:r>
              <a:rPr lang="es-ES" dirty="0"/>
              <a:t>Los servidores son computadoras diseñadas para procesar un gran volumen de tareas específicas de forma muy efectiva para que otras computadoras puedan ejecutar otros procesos. </a:t>
            </a:r>
          </a:p>
          <a:p>
            <a:r>
              <a:rPr lang="es-ES" dirty="0"/>
              <a:t>La virtualización de un servidor, que implica dividirlo para que sus elementos puedan utilizarse para realizar varias tareas, permite ejecutar más funciones específicas.</a:t>
            </a:r>
            <a:endParaRPr lang="es-CL" dirty="0"/>
          </a:p>
        </p:txBody>
      </p:sp>
      <p:sp>
        <p:nvSpPr>
          <p:cNvPr id="12" name="Rectangle 11">
            <a:extLst>
              <a:ext uri="{FF2B5EF4-FFF2-40B4-BE49-F238E27FC236}">
                <a16:creationId xmlns:a16="http://schemas.microsoft.com/office/drawing/2014/main" id="{83D07262-43A6-451F-9B19-77B943C63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382" y="1"/>
            <a:ext cx="3498619"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4083710"/>
      </p:ext>
    </p:extLst>
  </p:cSld>
  <p:clrMapOvr>
    <a:masterClrMapping/>
  </p:clrMapOvr>
</p:sld>
</file>

<file path=ppt/theme/theme1.xml><?xml version="1.0" encoding="utf-8"?>
<a:theme xmlns:a="http://schemas.openxmlformats.org/drawingml/2006/main" name="InterweaveVTI">
  <a:themeElements>
    <a:clrScheme name="AnalogousFromDarkSeedLeftStep">
      <a:dk1>
        <a:srgbClr val="000000"/>
      </a:dk1>
      <a:lt1>
        <a:srgbClr val="FFFFFF"/>
      </a:lt1>
      <a:dk2>
        <a:srgbClr val="412425"/>
      </a:dk2>
      <a:lt2>
        <a:srgbClr val="E8E2E5"/>
      </a:lt2>
      <a:accent1>
        <a:srgbClr val="20B66C"/>
      </a:accent1>
      <a:accent2>
        <a:srgbClr val="14BA23"/>
      </a:accent2>
      <a:accent3>
        <a:srgbClr val="52B620"/>
      </a:accent3>
      <a:accent4>
        <a:srgbClr val="87AF13"/>
      </a:accent4>
      <a:accent5>
        <a:srgbClr val="B79F21"/>
      </a:accent5>
      <a:accent6>
        <a:srgbClr val="D56717"/>
      </a:accent6>
      <a:hlink>
        <a:srgbClr val="85862C"/>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docProps/app.xml><?xml version="1.0" encoding="utf-8"?>
<Properties xmlns="http://schemas.openxmlformats.org/officeDocument/2006/extended-properties" xmlns:vt="http://schemas.openxmlformats.org/officeDocument/2006/docPropsVTypes">
  <TotalTime>211</TotalTime>
  <Words>1063</Words>
  <Application>Microsoft Office PowerPoint</Application>
  <PresentationFormat>Panorámica</PresentationFormat>
  <Paragraphs>56</Paragraphs>
  <Slides>17</Slides>
  <Notes>0</Notes>
  <HiddenSlides>0</HiddenSlides>
  <MMClips>2</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17</vt:i4>
      </vt:variant>
    </vt:vector>
  </HeadingPairs>
  <TitlesOfParts>
    <vt:vector size="20" baseType="lpstr">
      <vt:lpstr>Arial</vt:lpstr>
      <vt:lpstr>Neue Haas Grotesk Text Pro</vt:lpstr>
      <vt:lpstr>InterweaveVTI</vt:lpstr>
      <vt:lpstr>Virtualización</vt:lpstr>
      <vt:lpstr>¿Qué es la virtualización?</vt:lpstr>
      <vt:lpstr> </vt:lpstr>
      <vt:lpstr>¿Cómo funciona la virtualización?</vt:lpstr>
      <vt:lpstr> </vt:lpstr>
      <vt:lpstr>Tipos virtualización</vt:lpstr>
      <vt:lpstr>Virtualización de datos</vt:lpstr>
      <vt:lpstr>Virtualización de escritorios</vt:lpstr>
      <vt:lpstr>Virtualización de servidores</vt:lpstr>
      <vt:lpstr>Virtualización de sistemas operativos</vt:lpstr>
      <vt:lpstr>Actividad</vt:lpstr>
      <vt:lpstr>JVM, DVM y Android Runtime</vt:lpstr>
      <vt:lpstr>Java Virtual Machine (JVM)</vt:lpstr>
      <vt:lpstr>Características JVM</vt:lpstr>
      <vt:lpstr>Dalvik Virtual Machine</vt:lpstr>
      <vt:lpstr>Android RunTime</vt:lpstr>
      <vt:lpstr>Actividad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Virtualización</dc:title>
  <dc:creator>FELIPE ANTONIO OLIVARES ACUNA</dc:creator>
  <cp:lastModifiedBy>FELIPE ANTONIO OLIVARES ACUNA</cp:lastModifiedBy>
  <cp:revision>1</cp:revision>
  <dcterms:created xsi:type="dcterms:W3CDTF">2022-08-23T02:42:18Z</dcterms:created>
  <dcterms:modified xsi:type="dcterms:W3CDTF">2022-08-23T06:13:22Z</dcterms:modified>
</cp:coreProperties>
</file>

<file path=docProps/thumbnail.jpeg>
</file>